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301" r:id="rId6"/>
    <p:sldId id="302" r:id="rId7"/>
    <p:sldId id="303" r:id="rId8"/>
    <p:sldId id="305" r:id="rId9"/>
    <p:sldId id="307" r:id="rId10"/>
    <p:sldId id="308" r:id="rId11"/>
    <p:sldId id="309" r:id="rId12"/>
    <p:sldId id="30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ED63F2-DBCD-4F35-954B-6ABD4EF42A07}" v="16" dt="2026-01-07T09:34:26.3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4:29.682" v="77" actId="1076"/>
      <pc:docMkLst>
        <pc:docMk/>
      </pc:docMkLst>
      <pc:sldChg chg="addSp modSp mod">
        <pc:chgData name="Mandy Morland" userId="a11db512-159d-4d76-b584-a2aac44b47c0" providerId="ADAL" clId="{D1E86093-0E97-4EEF-AC53-A8CBFE5AF3AD}" dt="2026-01-07T09:34:29.682" v="77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4:29.682" v="77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modSp add mod">
        <pc:chgData name="Mandy Morland" userId="a11db512-159d-4d76-b584-a2aac44b47c0" providerId="ADAL" clId="{D1E86093-0E97-4EEF-AC53-A8CBFE5AF3AD}" dt="2026-01-05T09:25:16.851" v="4"/>
        <pc:sldMkLst>
          <pc:docMk/>
          <pc:sldMk cId="4061399225" sldId="301"/>
        </pc:sldMkLst>
        <pc:spChg chg="mod">
          <ac:chgData name="Mandy Morland" userId="a11db512-159d-4d76-b584-a2aac44b47c0" providerId="ADAL" clId="{D1E86093-0E97-4EEF-AC53-A8CBFE5AF3AD}" dt="2026-01-05T09:25:16.851" v="4"/>
          <ac:spMkLst>
            <pc:docMk/>
            <pc:sldMk cId="4061399225" sldId="301"/>
            <ac:spMk id="2" creationId="{8A6C04A1-B40F-4565-A365-FE9A7A69981B}"/>
          </ac:spMkLst>
        </pc:spChg>
      </pc:sldChg>
      <pc:sldChg chg="addSp delSp modSp new mod modClrScheme chgLayout">
        <pc:chgData name="Mandy Morland" userId="a11db512-159d-4d76-b584-a2aac44b47c0" providerId="ADAL" clId="{D1E86093-0E97-4EEF-AC53-A8CBFE5AF3AD}" dt="2026-01-05T10:34:50.305" v="74" actId="255"/>
        <pc:sldMkLst>
          <pc:docMk/>
          <pc:sldMk cId="3891046506" sldId="302"/>
        </pc:sldMkLst>
        <pc:spChg chg="add mod">
          <ac:chgData name="Mandy Morland" userId="a11db512-159d-4d76-b584-a2aac44b47c0" providerId="ADAL" clId="{D1E86093-0E97-4EEF-AC53-A8CBFE5AF3AD}" dt="2026-01-05T10:34:50.305" v="74" actId="255"/>
          <ac:spMkLst>
            <pc:docMk/>
            <pc:sldMk cId="3891046506" sldId="302"/>
            <ac:spMk id="2" creationId="{80B8A8DA-32CE-5DED-32D0-EA0A5F75F994}"/>
          </ac:spMkLst>
        </pc:spChg>
        <pc:spChg chg="add mod">
          <ac:chgData name="Mandy Morland" userId="a11db512-159d-4d76-b584-a2aac44b47c0" providerId="ADAL" clId="{D1E86093-0E97-4EEF-AC53-A8CBFE5AF3AD}" dt="2026-01-05T09:27:47.179" v="18" actId="1076"/>
          <ac:spMkLst>
            <pc:docMk/>
            <pc:sldMk cId="3891046506" sldId="302"/>
            <ac:spMk id="6" creationId="{AB98547E-56E8-154D-284B-A87F485934BA}"/>
          </ac:spMkLst>
        </pc:spChg>
        <pc:picChg chg="add mod">
          <ac:chgData name="Mandy Morland" userId="a11db512-159d-4d76-b584-a2aac44b47c0" providerId="ADAL" clId="{D1E86093-0E97-4EEF-AC53-A8CBFE5AF3AD}" dt="2026-01-05T09:26:46.245" v="10" actId="1076"/>
          <ac:picMkLst>
            <pc:docMk/>
            <pc:sldMk cId="3891046506" sldId="302"/>
            <ac:picMk id="4" creationId="{90DD66AB-603C-D234-80FC-61011E28CF9F}"/>
          </ac:picMkLst>
        </pc:picChg>
      </pc:sldChg>
      <pc:sldChg chg="addSp modSp new mod">
        <pc:chgData name="Mandy Morland" userId="a11db512-159d-4d76-b584-a2aac44b47c0" providerId="ADAL" clId="{D1E86093-0E97-4EEF-AC53-A8CBFE5AF3AD}" dt="2026-01-05T10:24:40.239" v="32" actId="1076"/>
        <pc:sldMkLst>
          <pc:docMk/>
          <pc:sldMk cId="964941580" sldId="303"/>
        </pc:sldMkLst>
        <pc:spChg chg="mod">
          <ac:chgData name="Mandy Morland" userId="a11db512-159d-4d76-b584-a2aac44b47c0" providerId="ADAL" clId="{D1E86093-0E97-4EEF-AC53-A8CBFE5AF3AD}" dt="2026-01-05T10:22:47.656" v="22"/>
          <ac:spMkLst>
            <pc:docMk/>
            <pc:sldMk cId="964941580" sldId="303"/>
            <ac:spMk id="2" creationId="{94A805C0-9A94-EBA7-B68B-5D50E4651C72}"/>
          </ac:spMkLst>
        </pc:spChg>
        <pc:spChg chg="mod">
          <ac:chgData name="Mandy Morland" userId="a11db512-159d-4d76-b584-a2aac44b47c0" providerId="ADAL" clId="{D1E86093-0E97-4EEF-AC53-A8CBFE5AF3AD}" dt="2026-01-05T10:23:30.011" v="27" actId="12"/>
          <ac:spMkLst>
            <pc:docMk/>
            <pc:sldMk cId="964941580" sldId="303"/>
            <ac:spMk id="3" creationId="{7FA6A4C5-7D79-0B30-F457-92809F8E1D08}"/>
          </ac:spMkLst>
        </pc:spChg>
        <pc:picChg chg="add mod">
          <ac:chgData name="Mandy Morland" userId="a11db512-159d-4d76-b584-a2aac44b47c0" providerId="ADAL" clId="{D1E86093-0E97-4EEF-AC53-A8CBFE5AF3AD}" dt="2026-01-05T10:24:40.239" v="32" actId="1076"/>
          <ac:picMkLst>
            <pc:docMk/>
            <pc:sldMk cId="964941580" sldId="303"/>
            <ac:picMk id="4" creationId="{4B399698-3E19-576C-C81E-B456E4CD15C8}"/>
          </ac:picMkLst>
        </pc:picChg>
      </pc:sldChg>
      <pc:sldChg chg="delSp add mod">
        <pc:chgData name="Mandy Morland" userId="a11db512-159d-4d76-b584-a2aac44b47c0" providerId="ADAL" clId="{D1E86093-0E97-4EEF-AC53-A8CBFE5AF3AD}" dt="2026-01-05T10:25:10.685" v="35" actId="478"/>
        <pc:sldMkLst>
          <pc:docMk/>
          <pc:sldMk cId="3376312830" sldId="305"/>
        </pc:sldMkLst>
      </pc:sldChg>
      <pc:sldChg chg="addSp delSp modSp new mod modClrScheme chgLayout">
        <pc:chgData name="Mandy Morland" userId="a11db512-159d-4d76-b584-a2aac44b47c0" providerId="ADAL" clId="{D1E86093-0E97-4EEF-AC53-A8CBFE5AF3AD}" dt="2026-01-05T10:33:52.184" v="70" actId="1076"/>
        <pc:sldMkLst>
          <pc:docMk/>
          <pc:sldMk cId="2358781897" sldId="306"/>
        </pc:sldMkLst>
        <pc:spChg chg="add mod">
          <ac:chgData name="Mandy Morland" userId="a11db512-159d-4d76-b584-a2aac44b47c0" providerId="ADAL" clId="{D1E86093-0E97-4EEF-AC53-A8CBFE5AF3AD}" dt="2026-01-05T10:31:23.642" v="52" actId="255"/>
          <ac:spMkLst>
            <pc:docMk/>
            <pc:sldMk cId="2358781897" sldId="306"/>
            <ac:spMk id="2" creationId="{E960BEBD-769A-83E9-9F8F-AEB80845D4EB}"/>
          </ac:spMkLst>
        </pc:spChg>
        <pc:spChg chg="add mod">
          <ac:chgData name="Mandy Morland" userId="a11db512-159d-4d76-b584-a2aac44b47c0" providerId="ADAL" clId="{D1E86093-0E97-4EEF-AC53-A8CBFE5AF3AD}" dt="2026-01-05T10:33:24.694" v="64" actId="6549"/>
          <ac:spMkLst>
            <pc:docMk/>
            <pc:sldMk cId="2358781897" sldId="306"/>
            <ac:spMk id="3" creationId="{4B0052A1-DF3E-C844-843B-7D45A76845FE}"/>
          </ac:spMkLst>
        </pc:spChg>
        <pc:picChg chg="add mod">
          <ac:chgData name="Mandy Morland" userId="a11db512-159d-4d76-b584-a2aac44b47c0" providerId="ADAL" clId="{D1E86093-0E97-4EEF-AC53-A8CBFE5AF3AD}" dt="2026-01-05T10:33:52.184" v="70" actId="1076"/>
          <ac:picMkLst>
            <pc:docMk/>
            <pc:sldMk cId="2358781897" sldId="306"/>
            <ac:picMk id="5" creationId="{A82E6A9C-19AC-8B74-D7A1-A41ACA75AB78}"/>
          </ac:picMkLst>
        </pc:picChg>
      </pc:sldChg>
      <pc:sldChg chg="delSp add mod">
        <pc:chgData name="Mandy Morland" userId="a11db512-159d-4d76-b584-a2aac44b47c0" providerId="ADAL" clId="{D1E86093-0E97-4EEF-AC53-A8CBFE5AF3AD}" dt="2026-01-05T10:29:20.933" v="39" actId="478"/>
        <pc:sldMkLst>
          <pc:docMk/>
          <pc:sldMk cId="143530152" sldId="307"/>
        </pc:sldMkLst>
      </pc:sldChg>
      <pc:sldChg chg="delSp add mod">
        <pc:chgData name="Mandy Morland" userId="a11db512-159d-4d76-b584-a2aac44b47c0" providerId="ADAL" clId="{D1E86093-0E97-4EEF-AC53-A8CBFE5AF3AD}" dt="2026-01-05T10:29:46.586" v="41" actId="478"/>
        <pc:sldMkLst>
          <pc:docMk/>
          <pc:sldMk cId="3505445942" sldId="308"/>
        </pc:sldMkLst>
      </pc:sldChg>
      <pc:sldChg chg="modSp add mod">
        <pc:chgData name="Mandy Morland" userId="a11db512-159d-4d76-b584-a2aac44b47c0" providerId="ADAL" clId="{D1E86093-0E97-4EEF-AC53-A8CBFE5AF3AD}" dt="2026-01-05T10:35:12.726" v="75" actId="255"/>
        <pc:sldMkLst>
          <pc:docMk/>
          <pc:sldMk cId="2904648738" sldId="309"/>
        </pc:sldMkLst>
        <pc:spChg chg="mod">
          <ac:chgData name="Mandy Morland" userId="a11db512-159d-4d76-b584-a2aac44b47c0" providerId="ADAL" clId="{D1E86093-0E97-4EEF-AC53-A8CBFE5AF3AD}" dt="2026-01-05T10:35:12.726" v="75" actId="255"/>
          <ac:spMkLst>
            <pc:docMk/>
            <pc:sldMk cId="2904648738" sldId="309"/>
            <ac:spMk id="2" creationId="{9118357E-B850-4D6D-FC51-24E24E5F294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handwriting/o/objectives.html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BZ16MXo61s?feature=oembed" TargetMode="External"/><Relationship Id="rId4" Type="http://schemas.openxmlformats.org/officeDocument/2006/relationships/hyperlink" Target="https://www.youtube.com/watch?v=4BZ16MXo61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baobabbleu.com/category/grammaire/la-phrase-interrogative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lera.be/en/picto/detail/2043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698823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C04A1-B40F-4565-A365-FE9A7A69981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90550" y="153988"/>
            <a:ext cx="11363325" cy="833437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In year 8 we looked at….gathering LMI from job adverts</a:t>
            </a:r>
            <a:endParaRPr lang="en-GB" b="1" dirty="0">
              <a:solidFill>
                <a:schemeClr val="tx1"/>
              </a:solidFill>
              <a:latin typeface="Abadi" panose="020B06040201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A686D2-E00B-4C73-9FC5-7AFEDAC3EC8E}"/>
              </a:ext>
            </a:extLst>
          </p:cNvPr>
          <p:cNvSpPr txBox="1"/>
          <p:nvPr/>
        </p:nvSpPr>
        <p:spPr>
          <a:xfrm>
            <a:off x="228430" y="2011322"/>
            <a:ext cx="26479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The pay is £12.85 an hour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7DBA97-4743-48F6-AD64-7707D4E3DC50}"/>
              </a:ext>
            </a:extLst>
          </p:cNvPr>
          <p:cNvSpPr txBox="1"/>
          <p:nvPr/>
        </p:nvSpPr>
        <p:spPr>
          <a:xfrm>
            <a:off x="114217" y="3704421"/>
            <a:ext cx="26479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It’s full time – so between 35 – 40 hours per week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74DF27-1EC3-4E72-B0D9-9A3D28FA907B}"/>
              </a:ext>
            </a:extLst>
          </p:cNvPr>
          <p:cNvSpPr txBox="1"/>
          <p:nvPr/>
        </p:nvSpPr>
        <p:spPr>
          <a:xfrm>
            <a:off x="9610810" y="1580435"/>
            <a:ext cx="23527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Your application must be in by the 19th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B4825-B0EF-4345-8689-BC373B80E7F7}"/>
              </a:ext>
            </a:extLst>
          </p:cNvPr>
          <p:cNvSpPr txBox="1"/>
          <p:nvPr/>
        </p:nvSpPr>
        <p:spPr>
          <a:xfrm>
            <a:off x="9839408" y="4248150"/>
            <a:ext cx="21144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You will be based in Carlisle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1B8938-C437-41D0-A9CC-47CE911297B6}"/>
              </a:ext>
            </a:extLst>
          </p:cNvPr>
          <p:cNvCxnSpPr/>
          <p:nvPr/>
        </p:nvCxnSpPr>
        <p:spPr>
          <a:xfrm flipH="1" flipV="1">
            <a:off x="2333625" y="2488375"/>
            <a:ext cx="923925" cy="331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AFFF0EA-BE52-4876-857B-37C38521709C}"/>
              </a:ext>
            </a:extLst>
          </p:cNvPr>
          <p:cNvCxnSpPr/>
          <p:nvPr/>
        </p:nvCxnSpPr>
        <p:spPr>
          <a:xfrm flipH="1">
            <a:off x="2352592" y="3368539"/>
            <a:ext cx="876383" cy="335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289AB0-9796-433E-8210-96A88A81F217}"/>
              </a:ext>
            </a:extLst>
          </p:cNvPr>
          <p:cNvCxnSpPr/>
          <p:nvPr/>
        </p:nvCxnSpPr>
        <p:spPr>
          <a:xfrm>
            <a:off x="7724860" y="4175903"/>
            <a:ext cx="2371640" cy="691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white paper with black text and black text&#10;&#10;AI-generated content may be incorrect.">
            <a:extLst>
              <a:ext uri="{FF2B5EF4-FFF2-40B4-BE49-F238E27FC236}">
                <a16:creationId xmlns:a16="http://schemas.microsoft.com/office/drawing/2014/main" id="{37C13DB0-C889-BB2F-10E5-1A6FD1B16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0" y="1193999"/>
            <a:ext cx="6026299" cy="537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399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8A8DA-32CE-5DED-32D0-EA0A5F75F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latin typeface="Abadi" panose="020B0604020104020204" pitchFamily="34" charset="0"/>
              </a:rPr>
              <a:t>Today’s key question</a:t>
            </a:r>
            <a:endParaRPr lang="en-GB" sz="4000" b="1" dirty="0"/>
          </a:p>
        </p:txBody>
      </p:sp>
      <p:pic>
        <p:nvPicPr>
          <p:cNvPr id="4" name="Content Placeholder 3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90DD66AB-603C-D234-80FC-61011E28CF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716476" y="2600176"/>
            <a:ext cx="3283239" cy="2757133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98547E-56E8-154D-284B-A87F485934BA}"/>
              </a:ext>
            </a:extLst>
          </p:cNvPr>
          <p:cNvSpPr txBox="1"/>
          <p:nvPr/>
        </p:nvSpPr>
        <p:spPr>
          <a:xfrm>
            <a:off x="-168045" y="2781804"/>
            <a:ext cx="609420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71400" lvl="8" indent="0" algn="ctr">
              <a:buNone/>
            </a:pPr>
            <a:r>
              <a:rPr lang="en-GB" sz="3600" i="1" dirty="0">
                <a:latin typeface="Abadi" panose="020B0604020104020204" pitchFamily="34" charset="0"/>
              </a:rPr>
              <a:t>What are the good things about living and working in Cumbria?</a:t>
            </a:r>
          </a:p>
        </p:txBody>
      </p:sp>
    </p:spTree>
    <p:extLst>
      <p:ext uri="{BB962C8B-B14F-4D97-AF65-F5344CB8AC3E}">
        <p14:creationId xmlns:p14="http://schemas.microsoft.com/office/powerpoint/2010/main" val="3891046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805C0-9A94-EBA7-B68B-5D50E465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Today’s objectives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A6A4C5-7D79-0B30-F457-92809F8E1D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latin typeface="Abadi" panose="020B0604020104020204" pitchFamily="34" charset="0"/>
              </a:rPr>
              <a:t>To be able to: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dirty="0">
                <a:latin typeface="Abadi" panose="020B0604020104020204" pitchFamily="34" charset="0"/>
              </a:rPr>
              <a:t>Identify the benefits of living in Cumbria.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dirty="0">
                <a:latin typeface="Abadi" panose="020B0604020104020204" pitchFamily="34" charset="0"/>
              </a:rPr>
              <a:t>Describe the employment opportunities in Cumbria.</a:t>
            </a:r>
          </a:p>
          <a:p>
            <a:endParaRPr lang="en-GB" dirty="0">
              <a:latin typeface="Abadi" panose="020B0604020104020204" pitchFamily="34" charset="0"/>
            </a:endParaRPr>
          </a:p>
          <a:p>
            <a:r>
              <a:rPr lang="en-GB" dirty="0">
                <a:latin typeface="Abadi" panose="020B0604020104020204" pitchFamily="34" charset="0"/>
              </a:rPr>
              <a:t>Evaluate the importance of a </a:t>
            </a:r>
            <a:r>
              <a:rPr lang="en-GB" i="1" dirty="0">
                <a:latin typeface="Abadi" panose="020B0604020104020204" pitchFamily="34" charset="0"/>
              </a:rPr>
              <a:t>work–life-balance. </a:t>
            </a:r>
          </a:p>
          <a:p>
            <a:endParaRPr lang="en-GB" dirty="0"/>
          </a:p>
        </p:txBody>
      </p:sp>
      <p:pic>
        <p:nvPicPr>
          <p:cNvPr id="4" name="Picture 3" descr="A hand writing a word on a white board&#10;&#10;AI-generated content may be incorrect.">
            <a:extLst>
              <a:ext uri="{FF2B5EF4-FFF2-40B4-BE49-F238E27FC236}">
                <a16:creationId xmlns:a16="http://schemas.microsoft.com/office/drawing/2014/main" id="{4B399698-3E19-576C-C81E-B456E4CD15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859972" y="4001294"/>
            <a:ext cx="3493828" cy="232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941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30D5E223-858B-43EB-BB5B-94F09955A440}"/>
              </a:ext>
            </a:extLst>
          </p:cNvPr>
          <p:cNvSpPr/>
          <p:nvPr/>
        </p:nvSpPr>
        <p:spPr>
          <a:xfrm>
            <a:off x="971550" y="295275"/>
            <a:ext cx="10344150" cy="5695950"/>
          </a:xfrm>
          <a:prstGeom prst="cloudCallout">
            <a:avLst>
              <a:gd name="adj1" fmla="val -43098"/>
              <a:gd name="adj2" fmla="val 493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Abadi" panose="020B0604020104020204" pitchFamily="34" charset="0"/>
              </a:rPr>
              <a:t>What do you like about living in Cumbria?</a:t>
            </a:r>
          </a:p>
        </p:txBody>
      </p:sp>
    </p:spTree>
    <p:extLst>
      <p:ext uri="{BB962C8B-B14F-4D97-AF65-F5344CB8AC3E}">
        <p14:creationId xmlns:p14="http://schemas.microsoft.com/office/powerpoint/2010/main" val="337631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5B792-8892-4B25-B3D6-EB2894EC3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67150"/>
            <a:ext cx="10058400" cy="842010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Why live and work in Cumbria?</a:t>
            </a:r>
          </a:p>
        </p:txBody>
      </p:sp>
      <p:pic>
        <p:nvPicPr>
          <p:cNvPr id="4" name="Online Media 3" title="You are Our Future #CareersInCumbria">
            <a:hlinkClick r:id="" action="ppaction://media"/>
            <a:extLst>
              <a:ext uri="{FF2B5EF4-FFF2-40B4-BE49-F238E27FC236}">
                <a16:creationId xmlns:a16="http://schemas.microsoft.com/office/drawing/2014/main" id="{9E29CBC5-474A-4FC5-8626-2207E7BC4C6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4788" y="1941513"/>
            <a:ext cx="7119937" cy="402272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E29A690-28EA-42F4-8EBE-71101EC2D788}"/>
              </a:ext>
            </a:extLst>
          </p:cNvPr>
          <p:cNvSpPr txBox="1">
            <a:spLocks/>
          </p:cNvSpPr>
          <p:nvPr/>
        </p:nvSpPr>
        <p:spPr>
          <a:xfrm>
            <a:off x="7562850" y="1843087"/>
            <a:ext cx="4424362" cy="4414837"/>
          </a:xfrm>
          <a:prstGeom prst="rect">
            <a:avLst/>
          </a:prstGeom>
        </p:spPr>
        <p:txBody>
          <a:bodyPr vert="horz" lIns="0" tIns="45720" rIns="0" bIns="45720" rtlCol="0">
            <a:normAutofit fontScale="62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5400" i="1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5400" i="1" dirty="0">
                <a:latin typeface="Abadi" panose="020B0604020104020204" pitchFamily="34" charset="0"/>
              </a:rPr>
              <a:t>When watching the video, look out for:</a:t>
            </a:r>
          </a:p>
          <a:p>
            <a:pPr marL="0" indent="0">
              <a:buNone/>
            </a:pPr>
            <a:endParaRPr lang="en-GB" sz="5400" i="1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5400" i="1" dirty="0">
                <a:latin typeface="Abadi" panose="020B0604020104020204" pitchFamily="34" charset="0"/>
              </a:rPr>
              <a:t>Different types of jobs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5400" i="1" dirty="0">
                <a:latin typeface="Abadi" panose="020B0604020104020204" pitchFamily="34" charset="0"/>
              </a:rPr>
              <a:t>Reasons to live in Cumbria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5400" i="1" dirty="0">
                <a:latin typeface="Abadi" panose="020B0604020104020204" pitchFamily="34" charset="0"/>
              </a:rPr>
              <a:t>Future opportunities for you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7CF5A1-7398-4701-8373-9D3F3615903E}"/>
              </a:ext>
            </a:extLst>
          </p:cNvPr>
          <p:cNvSpPr txBox="1"/>
          <p:nvPr/>
        </p:nvSpPr>
        <p:spPr>
          <a:xfrm>
            <a:off x="3429000" y="642251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You are Our Future #CareersInCumbria - YouTube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3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30D5E223-858B-43EB-BB5B-94F09955A440}"/>
              </a:ext>
            </a:extLst>
          </p:cNvPr>
          <p:cNvSpPr/>
          <p:nvPr/>
        </p:nvSpPr>
        <p:spPr>
          <a:xfrm>
            <a:off x="1238250" y="390525"/>
            <a:ext cx="10344150" cy="5695950"/>
          </a:xfrm>
          <a:prstGeom prst="cloudCallout">
            <a:avLst>
              <a:gd name="adj1" fmla="val -43098"/>
              <a:gd name="adj2" fmla="val 493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600" dirty="0">
                <a:latin typeface="Abadi" panose="020B0604020104020204" pitchFamily="34" charset="0"/>
              </a:rPr>
              <a:t>Will living in Cumbria help you achieve a </a:t>
            </a:r>
            <a:r>
              <a:rPr lang="en-GB" sz="3600" i="1" u="sng" dirty="0">
                <a:latin typeface="Abadi" panose="020B0604020104020204" pitchFamily="34" charset="0"/>
              </a:rPr>
              <a:t>work-life balance</a:t>
            </a:r>
            <a:r>
              <a:rPr lang="en-GB" sz="3600" dirty="0">
                <a:latin typeface="Abadi" panose="020B0604020104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05445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D2410-E1D4-EC8E-74E4-6858805D2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8357E-B850-4D6D-FC51-24E24E5F2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latin typeface="Abadi" panose="020B0604020104020204" pitchFamily="34" charset="0"/>
              </a:rPr>
              <a:t>Today’s key question</a:t>
            </a:r>
            <a:endParaRPr lang="en-GB" sz="4400" b="1" dirty="0"/>
          </a:p>
        </p:txBody>
      </p:sp>
      <p:pic>
        <p:nvPicPr>
          <p:cNvPr id="4" name="Content Placeholder 3" descr="A white person holding a question mark&#10;&#10;AI-generated content may be incorrect.">
            <a:extLst>
              <a:ext uri="{FF2B5EF4-FFF2-40B4-BE49-F238E27FC236}">
                <a16:creationId xmlns:a16="http://schemas.microsoft.com/office/drawing/2014/main" id="{27D6FC49-3F0B-9FAE-B31D-00A43B497D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583" b="2441"/>
          <a:stretch>
            <a:fillRect/>
          </a:stretch>
        </p:blipFill>
        <p:spPr>
          <a:xfrm>
            <a:off x="7716476" y="2600176"/>
            <a:ext cx="3283239" cy="2757133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38FF78-E658-A893-221E-6F31A32DA97C}"/>
              </a:ext>
            </a:extLst>
          </p:cNvPr>
          <p:cNvSpPr txBox="1"/>
          <p:nvPr/>
        </p:nvSpPr>
        <p:spPr>
          <a:xfrm>
            <a:off x="-168045" y="2781804"/>
            <a:ext cx="609420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71400" lvl="8" indent="0" algn="ctr">
              <a:buNone/>
            </a:pPr>
            <a:r>
              <a:rPr lang="en-GB" sz="3600" i="1" dirty="0">
                <a:latin typeface="Abadi" panose="020B0604020104020204" pitchFamily="34" charset="0"/>
              </a:rPr>
              <a:t>What are the good things about living and working in Cumbria?</a:t>
            </a:r>
          </a:p>
        </p:txBody>
      </p:sp>
    </p:spTree>
    <p:extLst>
      <p:ext uri="{BB962C8B-B14F-4D97-AF65-F5344CB8AC3E}">
        <p14:creationId xmlns:p14="http://schemas.microsoft.com/office/powerpoint/2010/main" val="2904648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0BEBD-769A-83E9-9F8F-AEB80845D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latin typeface="Abadi" panose="020B0604020104020204" pitchFamily="34" charset="0"/>
              </a:rPr>
              <a:t>Homework</a:t>
            </a:r>
            <a:endParaRPr lang="en-GB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052A1-DF3E-C844-843B-7D45A7684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600" dirty="0">
                <a:latin typeface="Abadi" panose="020B0604020104020204" pitchFamily="34" charset="0"/>
              </a:rPr>
              <a:t>Speak to someone at home or a family friend to see what they like about working/living in Cumbria.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A white figure with a question mark&#10;&#10;AI-generated content may be incorrect.">
            <a:extLst>
              <a:ext uri="{FF2B5EF4-FFF2-40B4-BE49-F238E27FC236}">
                <a16:creationId xmlns:a16="http://schemas.microsoft.com/office/drawing/2014/main" id="{A82E6A9C-19AC-8B74-D7A1-A41ACA75AB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292762" y="4001294"/>
            <a:ext cx="2052367" cy="205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818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04DFE582-0FA9-47EB-9A51-334260C840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Widescreen</PresentationFormat>
  <Paragraphs>32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In year 8 we looked at….gathering LMI from job adverts</vt:lpstr>
      <vt:lpstr>Today’s key question</vt:lpstr>
      <vt:lpstr>Today’s objectives</vt:lpstr>
      <vt:lpstr>PowerPoint Presentation</vt:lpstr>
      <vt:lpstr>Why live and work in Cumbria?</vt:lpstr>
      <vt:lpstr>PowerPoint Presentation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